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retendard SemiBold"/>
      <p:bold r:id="rId22"/>
    </p:embeddedFont>
    <p:embeddedFont>
      <p:font typeface="Pretendard Regular"/>
      <p:regular r:id="rId23"/>
    </p:embeddedFont>
    <p:embeddedFont>
      <p:font typeface="Pretendard Light"/>
      <p:regular r:id="rId24"/>
    </p:embeddedFont>
    <p:embeddedFont>
      <p:font typeface="Pretendard Medium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1.fntdata" Type="http://schemas.openxmlformats.org/officeDocument/2006/relationships/font"/><Relationship Id="rId23" Target="fonts/font2.fntdata" Type="http://schemas.openxmlformats.org/officeDocument/2006/relationships/font"/><Relationship Id="rId24" Target="fonts/font3.fntdata" Type="http://schemas.openxmlformats.org/officeDocument/2006/relationships/font"/><Relationship Id="rId25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4.png" Type="http://schemas.openxmlformats.org/officeDocument/2006/relationships/image"/><Relationship Id="rId6" Target="../media/image53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17" Target="../media/image42.png" Type="http://schemas.openxmlformats.org/officeDocument/2006/relationships/image"/><Relationship Id="rId18" Target="../media/image43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31.png" Type="http://schemas.openxmlformats.org/officeDocument/2006/relationships/image"/><Relationship Id="rId6" Target="../media/image19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44.png" Type="http://schemas.openxmlformats.org/officeDocument/2006/relationships/image"/><Relationship Id="rId6" Target="../media/image19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30400" y="8750300"/>
            <a:ext cx="156083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7859"/>
              </a:lnSpc>
            </a:pPr>
            <a:r>
              <a:rPr lang="en-US" sz="1800" b="true" i="false" u="none" strike="noStrike">
                <a:solidFill>
                  <a:srgbClr val="303030"/>
                </a:solidFill>
                <a:latin typeface="Pretendard SemiBold"/>
              </a:rPr>
              <a:t>Team. ITPLE</a:t>
            </a:r>
            <a:r>
              <a:rPr lang="en-US" sz="1800" b="true" i="false" u="none" strike="noStrike">
                <a:solidFill>
                  <a:srgbClr val="303030"/>
                </a:solidFill>
                <a:latin typeface="Pretendard Regular"/>
              </a:rPr>
              <a:t>       </a:t>
            </a:r>
          </a:p>
          <a:p>
            <a:pPr algn="l" lvl="0">
              <a:lnSpc>
                <a:spcPct val="117859"/>
              </a:lnSpc>
            </a:pPr>
            <a:r>
              <a:rPr lang="en-US" sz="1800" b="true" i="false" u="none" strike="noStrike">
                <a:solidFill>
                  <a:srgbClr val="303030"/>
                </a:solidFill>
                <a:latin typeface="Pretendard Regular"/>
              </a:rPr>
              <a:t>Adviser.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이종우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교수님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   </a:t>
            </a:r>
          </a:p>
          <a:p>
            <a:pPr algn="l" lvl="0">
              <a:lnSpc>
                <a:spcPct val="117859"/>
              </a:lnSpc>
            </a:pPr>
            <a:r>
              <a:rPr lang="en-US" sz="1800" b="true" i="false" u="none" strike="noStrike">
                <a:solidFill>
                  <a:srgbClr val="303030"/>
                </a:solidFill>
                <a:latin typeface="Pretendard Regular"/>
              </a:rPr>
              <a:t>Members.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 IT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공학전공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 2116732 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김은지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    |   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수학과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 2016443 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최윤녕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1600000">
            <a:off x="241300" y="215900"/>
            <a:ext cx="3048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8191500"/>
            <a:ext cx="191008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30400" y="3683000"/>
            <a:ext cx="4229100" cy="146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12700" y="914400"/>
            <a:ext cx="4191000" cy="8458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968500" y="2667000"/>
            <a:ext cx="7988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ko-KR" sz="3700" b="false" i="false" u="none" strike="noStrike" spc="-100">
                <a:solidFill>
                  <a:srgbClr val="343434"/>
                </a:solidFill>
                <a:ea typeface="Pretendard Light"/>
              </a:rPr>
              <a:t>온라인</a:t>
            </a:r>
            <a:r>
              <a:rPr lang="en-US" sz="3700" b="false" i="false" u="none" strike="noStrike" spc="-100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3700" b="false" i="false" u="none" strike="noStrike" spc="-100">
                <a:solidFill>
                  <a:srgbClr val="343434"/>
                </a:solidFill>
                <a:ea typeface="Pretendard Light"/>
              </a:rPr>
              <a:t>조문</a:t>
            </a:r>
            <a:r>
              <a:rPr lang="en-US" sz="3700" b="false" i="false" u="none" strike="noStrike" spc="-100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3700" b="false" i="false" u="none" strike="noStrike" spc="-100">
                <a:solidFill>
                  <a:srgbClr val="343434"/>
                </a:solidFill>
                <a:ea typeface="Pretendard Light"/>
              </a:rPr>
              <a:t>서비스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34100" y="4775200"/>
            <a:ext cx="3365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2760"/>
              </a:lnSpc>
            </a:pPr>
            <a:r>
              <a:rPr lang="ko-KR" sz="2000" b="false" i="false" u="none" strike="noStrike" spc="-200">
                <a:solidFill>
                  <a:srgbClr val="343434"/>
                </a:solidFill>
                <a:ea typeface="Pretendard Light"/>
              </a:rPr>
              <a:t>마지막</a:t>
            </a:r>
            <a:r>
              <a:rPr lang="en-US" sz="2000" b="false" i="false" u="none" strike="noStrike" spc="-200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 spc="-200">
                <a:solidFill>
                  <a:srgbClr val="343434"/>
                </a:solidFill>
                <a:ea typeface="Pretendard Light"/>
              </a:rPr>
              <a:t>순간에</a:t>
            </a:r>
            <a:r>
              <a:rPr lang="en-US" sz="2000" b="false" i="false" u="none" strike="noStrike" spc="-200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 spc="-200">
                <a:solidFill>
                  <a:srgbClr val="343434"/>
                </a:solidFill>
                <a:ea typeface="Pretendard Light"/>
              </a:rPr>
              <a:t>마음을</a:t>
            </a:r>
            <a:r>
              <a:rPr lang="en-US" sz="2000" b="false" i="false" u="none" strike="noStrike" spc="-200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 spc="-200">
                <a:solidFill>
                  <a:srgbClr val="343434"/>
                </a:solidFill>
                <a:ea typeface="Pretendard Light"/>
              </a:rPr>
              <a:t>전해요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0200" y="304800"/>
            <a:ext cx="6477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초기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공통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시나리오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3276600" y="2171700"/>
            <a:ext cx="35052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6350000" y="2171700"/>
            <a:ext cx="35052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9410700" y="2171700"/>
            <a:ext cx="35052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12484100" y="2171700"/>
            <a:ext cx="35052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3492500"/>
            <a:ext cx="2832100" cy="571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16700" y="3492500"/>
            <a:ext cx="2832100" cy="571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15500" y="3492500"/>
            <a:ext cx="2832100" cy="571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39700" y="3492500"/>
            <a:ext cx="2832100" cy="5715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013200" y="2374900"/>
            <a:ext cx="2197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홈화면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07600" y="2374900"/>
            <a:ext cx="2197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로그인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390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343434"/>
                </a:solidFill>
                <a:ea typeface="Pretendard Medium"/>
              </a:rPr>
              <a:t>회원가입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985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343434"/>
                </a:solidFill>
                <a:ea typeface="Pretendard Medium"/>
              </a:rPr>
              <a:t>메인화면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54600" y="9804400"/>
            <a:ext cx="57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0200" y="304800"/>
            <a:ext cx="6477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상주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시나리오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1270000" y="2171700"/>
            <a:ext cx="35052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4343400" y="2171700"/>
            <a:ext cx="35052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7416800" y="2171700"/>
            <a:ext cx="35052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10477500" y="2171700"/>
            <a:ext cx="35052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492500"/>
            <a:ext cx="2832100" cy="571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622800" y="3492500"/>
            <a:ext cx="2832100" cy="571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21600" y="3492500"/>
            <a:ext cx="2832100" cy="571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33100" y="3492500"/>
            <a:ext cx="2832100" cy="5715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019300" y="2374900"/>
            <a:ext cx="2197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조문공간</a:t>
            </a:r>
            <a:r>
              <a:rPr lang="en-US" sz="2200" b="true" i="false" u="none" strike="noStrike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생성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919200" y="3581400"/>
            <a:ext cx="3644900" cy="441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665200" y="8267700"/>
            <a:ext cx="4622800" cy="927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982700" y="3848100"/>
            <a:ext cx="3505200" cy="379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박고인님께서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별세하셨기에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알립니다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가시는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깊은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애도와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명복을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빌어주시길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진심으로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바랍니다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고인의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성함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박고인</a:t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암호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: 506129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초대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링크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: maeumgil://lates/4</a:t>
            </a:r>
          </a:p>
          <a:p>
            <a:pPr algn="l" lvl="0">
              <a:lnSpc>
                <a:spcPct val="1494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  <a:p>
            <a:pPr algn="l" lvl="0">
              <a:lnSpc>
                <a:spcPct val="1494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보내는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Light"/>
              </a:rPr>
              <a:t>박철수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Light"/>
              </a:rPr>
              <a:t> (01098765432)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54600" y="9804400"/>
            <a:ext cx="57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1511300" y="2171700"/>
            <a:ext cx="35052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4584700" y="2171700"/>
            <a:ext cx="35052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7645400" y="2171700"/>
            <a:ext cx="35052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10718800" y="2171700"/>
            <a:ext cx="35052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13792200" y="2171700"/>
            <a:ext cx="35052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27200" y="3492500"/>
            <a:ext cx="2832100" cy="571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51400" y="3492500"/>
            <a:ext cx="2832100" cy="571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50200" y="3492500"/>
            <a:ext cx="2832100" cy="571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74400" y="3492500"/>
            <a:ext cx="2832100" cy="571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36700" y="3492500"/>
            <a:ext cx="2832100" cy="5715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260600" y="2374900"/>
            <a:ext cx="2197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마이페이지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205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메시지</a:t>
            </a:r>
            <a:r>
              <a:rPr lang="en-US" sz="22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관리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812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CFCFC"/>
                </a:solidFill>
                <a:ea typeface="Pretendard Medium"/>
              </a:rPr>
              <a:t>부의금</a:t>
            </a:r>
            <a:r>
              <a:rPr lang="en-US" sz="2200" b="false" i="false" u="none" strike="noStrike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FCFCFC"/>
                </a:solidFill>
                <a:ea typeface="Pretendard Medium"/>
              </a:rPr>
              <a:t>관리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0200" y="304800"/>
            <a:ext cx="6477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상주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시나리오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471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공유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54600" y="9829800"/>
            <a:ext cx="27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1511300" y="2171700"/>
            <a:ext cx="35052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4584700" y="2171700"/>
            <a:ext cx="35052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7645400" y="2171700"/>
            <a:ext cx="35052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10718800" y="2171700"/>
            <a:ext cx="35052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13792200" y="2171700"/>
            <a:ext cx="35052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27200" y="3492500"/>
            <a:ext cx="2832100" cy="571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51400" y="3492500"/>
            <a:ext cx="2832100" cy="571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50200" y="3492500"/>
            <a:ext cx="2832100" cy="571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74400" y="3492500"/>
            <a:ext cx="2832100" cy="571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36700" y="3492500"/>
            <a:ext cx="2832100" cy="5715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184400" y="2374900"/>
            <a:ext cx="2197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촬영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205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아카이브</a:t>
            </a:r>
            <a:r>
              <a:rPr lang="en-US" sz="22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작성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0200" y="304800"/>
            <a:ext cx="6477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조문객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시나리오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471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조문공간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737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조문공간</a:t>
            </a:r>
            <a:r>
              <a:rPr lang="en-US" sz="22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검색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54600" y="9804400"/>
            <a:ext cx="57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3251200" y="2171700"/>
            <a:ext cx="35052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6324600" y="2171700"/>
            <a:ext cx="35052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9398000" y="2171700"/>
            <a:ext cx="35052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16000"/>
          </a:blip>
          <a:stretch>
            <a:fillRect/>
          </a:stretch>
        </p:blipFill>
        <p:spPr>
          <a:xfrm rot="0">
            <a:off x="12458700" y="2171700"/>
            <a:ext cx="35052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67100" y="3492500"/>
            <a:ext cx="2832100" cy="571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04000" y="3492500"/>
            <a:ext cx="2832100" cy="571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02800" y="3492500"/>
            <a:ext cx="2832100" cy="571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14300" y="3492500"/>
            <a:ext cx="2832100" cy="5715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37000" y="2374900"/>
            <a:ext cx="2197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조문</a:t>
            </a:r>
            <a:r>
              <a:rPr lang="en-US" sz="2200" b="true" i="false" u="none" strike="noStrike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메시지</a:t>
            </a:r>
            <a:r>
              <a:rPr lang="en-US" sz="2200" b="true" i="false" u="none" strike="noStrike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작성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600" y="2374900"/>
            <a:ext cx="2578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9E9E9E"/>
                </a:solidFill>
                <a:ea typeface="Pretendard Medium"/>
              </a:rPr>
              <a:t>카카오페이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0200" y="304800"/>
            <a:ext cx="6477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조문객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시나리오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263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부의금</a:t>
            </a:r>
            <a:r>
              <a:rPr lang="en-US" sz="22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송금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54600" y="9804400"/>
            <a:ext cx="57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16000"/>
          </a:blip>
          <a:stretch>
            <a:fillRect/>
          </a:stretch>
        </p:blipFill>
        <p:spPr>
          <a:xfrm rot="0">
            <a:off x="4584700" y="2171700"/>
            <a:ext cx="35052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0">
            <a:off x="7645400" y="2171700"/>
            <a:ext cx="35052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16000"/>
          </a:blip>
          <a:stretch>
            <a:fillRect/>
          </a:stretch>
        </p:blipFill>
        <p:spPr>
          <a:xfrm rot="0">
            <a:off x="10718800" y="2171700"/>
            <a:ext cx="35052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51400" y="3492500"/>
            <a:ext cx="2832100" cy="571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950200" y="3492500"/>
            <a:ext cx="2832100" cy="571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74400" y="3492500"/>
            <a:ext cx="2832100" cy="5715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6205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부의금</a:t>
            </a:r>
            <a:r>
              <a:rPr lang="en-US" sz="22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0200" y="304800"/>
            <a:ext cx="6477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조문객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시나리오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471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메시지</a:t>
            </a:r>
            <a:r>
              <a:rPr lang="en-US" sz="2200" b="true" i="false" u="none" strike="noStrike">
                <a:solidFill>
                  <a:srgbClr val="FCFCFC"/>
                </a:solidFill>
                <a:latin typeface="Pretendard Medium"/>
              </a:rPr>
              <a:t> </a:t>
            </a:r>
            <a:r>
              <a:rPr lang="ko-KR" sz="2200" b="true" i="false" u="none" strike="noStrike">
                <a:solidFill>
                  <a:srgbClr val="FCFCFC"/>
                </a:solidFill>
                <a:ea typeface="Pretendard Medium"/>
              </a:rPr>
              <a:t>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10200" y="2374900"/>
            <a:ext cx="1714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343434"/>
                </a:solidFill>
                <a:ea typeface="Pretendard Medium"/>
              </a:rPr>
              <a:t>마이페이지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54600" y="9804400"/>
            <a:ext cx="571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30400" y="8750300"/>
            <a:ext cx="156083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7859"/>
              </a:lnSpc>
            </a:pPr>
            <a:r>
              <a:rPr lang="en-US" sz="1800" b="true" i="false" u="none" strike="noStrike">
                <a:solidFill>
                  <a:srgbClr val="303030"/>
                </a:solidFill>
                <a:latin typeface="Pretendard SemiBold"/>
              </a:rPr>
              <a:t>Team. ITPLE</a:t>
            </a:r>
            <a:r>
              <a:rPr lang="en-US" sz="1800" b="true" i="false" u="none" strike="noStrike">
                <a:solidFill>
                  <a:srgbClr val="303030"/>
                </a:solidFill>
                <a:latin typeface="Pretendard Regular"/>
              </a:rPr>
              <a:t>       </a:t>
            </a:r>
          </a:p>
          <a:p>
            <a:pPr algn="l" lvl="0">
              <a:lnSpc>
                <a:spcPct val="117859"/>
              </a:lnSpc>
            </a:pPr>
            <a:r>
              <a:rPr lang="en-US" sz="1800" b="true" i="false" u="none" strike="noStrike">
                <a:solidFill>
                  <a:srgbClr val="303030"/>
                </a:solidFill>
                <a:latin typeface="Pretendard Regular"/>
              </a:rPr>
              <a:t>Adviser.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이종우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교수님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   </a:t>
            </a:r>
          </a:p>
          <a:p>
            <a:pPr algn="l" lvl="0">
              <a:lnSpc>
                <a:spcPct val="117859"/>
              </a:lnSpc>
            </a:pPr>
            <a:r>
              <a:rPr lang="en-US" sz="1800" b="true" i="false" u="none" strike="noStrike">
                <a:solidFill>
                  <a:srgbClr val="303030"/>
                </a:solidFill>
                <a:latin typeface="Pretendard Regular"/>
              </a:rPr>
              <a:t>Members.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 IT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공학전공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 2116732 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김은지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    |   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수학과</a:t>
            </a:r>
            <a:r>
              <a:rPr lang="en-US" sz="1800" b="false" i="false" u="none" strike="noStrike">
                <a:solidFill>
                  <a:srgbClr val="303030"/>
                </a:solidFill>
                <a:latin typeface="Pretendard Regular"/>
              </a:rPr>
              <a:t> 2016443 </a:t>
            </a:r>
            <a:r>
              <a:rPr lang="ko-KR" sz="1800" b="false" i="false" u="none" strike="noStrike">
                <a:solidFill>
                  <a:srgbClr val="303030"/>
                </a:solidFill>
                <a:ea typeface="Pretendard Regular"/>
              </a:rPr>
              <a:t>최윤녕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1600000">
            <a:off x="241300" y="215900"/>
            <a:ext cx="3048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8191500"/>
            <a:ext cx="191008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30400" y="3683000"/>
            <a:ext cx="3136900" cy="1079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524500" y="3937000"/>
            <a:ext cx="96266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서비스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시연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23700" y="6921500"/>
            <a:ext cx="5854700" cy="800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115800" y="7112000"/>
            <a:ext cx="5232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en-US" sz="2200" b="false" i="false" u="none" strike="noStrike" spc="-100">
                <a:solidFill>
                  <a:srgbClr val="FCFCFC"/>
                </a:solidFill>
                <a:latin typeface="Pretendard Regular"/>
              </a:rPr>
              <a:t>https://github.com/smwu-itple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1496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1600000">
            <a:off x="241300" y="215900"/>
            <a:ext cx="304800" cy="342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68500" y="812800"/>
            <a:ext cx="69342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en-US" sz="9200" b="false" i="false" u="none" strike="noStrike">
                <a:solidFill>
                  <a:srgbClr val="343434"/>
                </a:solidFill>
                <a:latin typeface="Pretendard Medium"/>
              </a:rPr>
              <a:t>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0100" y="5130800"/>
            <a:ext cx="2946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프로젝트</a:t>
            </a:r>
            <a:r>
              <a:rPr lang="en-US" sz="2600" b="false" i="false" u="none" strike="noStrike" spc="-100">
                <a:solidFill>
                  <a:srgbClr val="303030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70100" y="8115300"/>
            <a:ext cx="2946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구현</a:t>
            </a:r>
            <a:r>
              <a:rPr lang="en-US" sz="2600" b="false" i="false" u="none" strike="noStrike" spc="-100">
                <a:solidFill>
                  <a:srgbClr val="303030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기능</a:t>
            </a:r>
            <a:r>
              <a:rPr lang="en-US" sz="2600" b="false" i="false" u="none" strike="noStrike" spc="-100">
                <a:solidFill>
                  <a:srgbClr val="303030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13700" y="5105400"/>
            <a:ext cx="2946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역할</a:t>
            </a:r>
            <a:r>
              <a:rPr lang="en-US" sz="2600" b="false" i="false" u="none" strike="noStrike" spc="-100">
                <a:solidFill>
                  <a:srgbClr val="303030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분담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13700" y="8115300"/>
            <a:ext cx="2946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시나리오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57300" y="5105400"/>
            <a:ext cx="2946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사용</a:t>
            </a:r>
            <a:r>
              <a:rPr lang="en-US" sz="2600" b="false" i="false" u="none" strike="noStrike" spc="-100">
                <a:solidFill>
                  <a:srgbClr val="303030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기술</a:t>
            </a:r>
            <a:r>
              <a:rPr lang="en-US" sz="2600" b="false" i="false" u="none" strike="noStrike" spc="-100">
                <a:solidFill>
                  <a:srgbClr val="303030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스택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60700" y="4229100"/>
            <a:ext cx="965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true" i="false" u="none" strike="noStrike" spc="100">
                <a:solidFill>
                  <a:srgbClr val="343434"/>
                </a:solidFill>
                <a:latin typeface="Pretendard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60700" y="7213600"/>
            <a:ext cx="965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true" i="false" u="none" strike="noStrike" spc="100">
                <a:solidFill>
                  <a:srgbClr val="343434"/>
                </a:solidFill>
                <a:latin typeface="Pretendard Medium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78900" y="4229100"/>
            <a:ext cx="965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true" i="false" u="none" strike="noStrike" spc="100">
                <a:solidFill>
                  <a:srgbClr val="343434"/>
                </a:solidFill>
                <a:latin typeface="Pretendard Medium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60600" y="4229100"/>
            <a:ext cx="965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true" i="false" u="none" strike="noStrike" spc="100">
                <a:solidFill>
                  <a:srgbClr val="343434"/>
                </a:solidFill>
                <a:latin typeface="Pretendard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17000" y="7213600"/>
            <a:ext cx="965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true" i="false" u="none" strike="noStrike" spc="100">
                <a:solidFill>
                  <a:srgbClr val="343434"/>
                </a:solidFill>
                <a:latin typeface="Pretendard Medium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57300" y="8115300"/>
            <a:ext cx="2946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서비스</a:t>
            </a:r>
            <a:r>
              <a:rPr lang="en-US" sz="2600" b="false" i="false" u="none" strike="noStrike" spc="-100">
                <a:solidFill>
                  <a:srgbClr val="303030"/>
                </a:solidFill>
                <a:latin typeface="Pretendard Regular"/>
              </a:rPr>
              <a:t> </a:t>
            </a:r>
            <a:r>
              <a:rPr lang="ko-KR" sz="2600" b="false" i="false" u="none" strike="noStrike" spc="-100">
                <a:solidFill>
                  <a:srgbClr val="303030"/>
                </a:solidFill>
                <a:ea typeface="Pretendard Regular"/>
              </a:rPr>
              <a:t>시연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60600" y="7200900"/>
            <a:ext cx="965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true" i="false" u="none" strike="noStrike" spc="100">
                <a:solidFill>
                  <a:srgbClr val="343434"/>
                </a:solidFill>
                <a:latin typeface="Pretendard Medium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54600" y="9779000"/>
            <a:ext cx="279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2997200"/>
            <a:ext cx="10731500" cy="5194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700" y="177800"/>
            <a:ext cx="7366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0200" y="304800"/>
            <a:ext cx="96266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프로젝트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4500" y="2413000"/>
            <a:ext cx="5638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100" b="false" i="false" u="none" strike="noStrike" spc="-100">
                <a:solidFill>
                  <a:srgbClr val="303030"/>
                </a:solidFill>
                <a:ea typeface="Pretendard SemiBold"/>
              </a:rPr>
              <a:t>현</a:t>
            </a:r>
            <a:r>
              <a:rPr lang="en-US" sz="2100" b="false" i="false" u="none" strike="noStrike" spc="-100">
                <a:solidFill>
                  <a:srgbClr val="303030"/>
                </a:solidFill>
                <a:latin typeface="Pretendard SemiBold"/>
              </a:rPr>
              <a:t>. </a:t>
            </a:r>
            <a:r>
              <a:rPr lang="ko-KR" sz="2100" b="false" i="false" u="none" strike="noStrike" spc="-100">
                <a:solidFill>
                  <a:srgbClr val="303030"/>
                </a:solidFill>
                <a:ea typeface="Pretendard SemiBold"/>
              </a:rPr>
              <a:t>실제</a:t>
            </a:r>
            <a:r>
              <a:rPr lang="en-US" sz="21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100" b="false" i="false" u="none" strike="noStrike" spc="-100">
                <a:solidFill>
                  <a:srgbClr val="303030"/>
                </a:solidFill>
                <a:ea typeface="Pretendard SemiBold"/>
              </a:rPr>
              <a:t>병원에서</a:t>
            </a:r>
            <a:r>
              <a:rPr lang="en-US" sz="21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100" b="false" i="false" u="none" strike="noStrike" spc="-100">
                <a:solidFill>
                  <a:srgbClr val="303030"/>
                </a:solidFill>
                <a:ea typeface="Pretendard SemiBold"/>
              </a:rPr>
              <a:t>사용하는</a:t>
            </a:r>
            <a:r>
              <a:rPr lang="en-US" sz="21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100" b="false" i="false" u="none" strike="noStrike" spc="-100">
                <a:solidFill>
                  <a:srgbClr val="303030"/>
                </a:solidFill>
                <a:ea typeface="Pretendard SemiBold"/>
              </a:rPr>
              <a:t>시스템</a:t>
            </a:r>
            <a:r>
              <a:rPr lang="en-US" sz="2100" b="false" i="false" u="none" strike="noStrike" spc="-100">
                <a:solidFill>
                  <a:srgbClr val="303030"/>
                </a:solidFill>
                <a:latin typeface="Pretendard SemiBold"/>
              </a:rPr>
              <a:t>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3500" y="8775700"/>
            <a:ext cx="16433800" cy="800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352800" y="8940800"/>
            <a:ext cx="12395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6240"/>
              </a:lnSpc>
            </a:pPr>
            <a:r>
              <a:rPr lang="ko-KR" sz="2500" b="true" i="false" u="none" strike="noStrike" spc="-100">
                <a:solidFill>
                  <a:srgbClr val="FCFCFC"/>
                </a:solidFill>
                <a:ea typeface="Pretendard Regular"/>
              </a:rPr>
              <a:t>진심이</a:t>
            </a:r>
            <a:r>
              <a:rPr lang="en-US" sz="2500" b="true" i="false" u="none" strike="noStrike" spc="-100">
                <a:solidFill>
                  <a:srgbClr val="FCFCFC"/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CFCFC"/>
                </a:solidFill>
                <a:ea typeface="Pretendard Regular"/>
              </a:rPr>
              <a:t>담긴</a:t>
            </a:r>
            <a:r>
              <a:rPr lang="en-US" sz="2500" b="true" i="false" u="none" strike="noStrike" spc="-100">
                <a:solidFill>
                  <a:srgbClr val="FCFCFC"/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CFCFC"/>
                </a:solidFill>
                <a:ea typeface="Pretendard Regular"/>
              </a:rPr>
              <a:t>정서적</a:t>
            </a:r>
            <a:r>
              <a:rPr lang="en-US" sz="2500" b="true" i="false" u="none" strike="noStrike" spc="-100">
                <a:solidFill>
                  <a:srgbClr val="FCFCFC"/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CFCFC"/>
                </a:solidFill>
                <a:ea typeface="Pretendard Regular"/>
              </a:rPr>
              <a:t>교류가</a:t>
            </a:r>
            <a:r>
              <a:rPr lang="en-US" sz="2500" b="true" i="false" u="none" strike="noStrike" spc="-100">
                <a:solidFill>
                  <a:srgbClr val="FCFCFC"/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CFCFC"/>
                </a:solidFill>
                <a:ea typeface="Pretendard Regular"/>
              </a:rPr>
              <a:t>가능할까</a:t>
            </a:r>
            <a:r>
              <a:rPr lang="en-US" sz="2500" b="true" i="false" u="none" strike="noStrike" spc="-100">
                <a:solidFill>
                  <a:srgbClr val="FCFCFC"/>
                </a:solidFill>
                <a:latin typeface="Pretendard Regular"/>
              </a:rPr>
              <a:t>?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 rot="0">
            <a:off x="12992100" y="2705100"/>
            <a:ext cx="330200" cy="279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 rot="0">
            <a:off x="16827500" y="2705100"/>
            <a:ext cx="330200" cy="279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131800" y="2844800"/>
            <a:ext cx="3898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조문글을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텍스트로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전달하면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,</a:t>
            </a:r>
          </a:p>
          <a:p>
            <a:pPr algn="ctr" lvl="0">
              <a:lnSpc>
                <a:spcPct val="113710"/>
              </a:lnSpc>
            </a:pP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표현의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제한이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생기지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않을까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?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 rot="0">
            <a:off x="12992100" y="4800600"/>
            <a:ext cx="330200" cy="27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 rot="0">
            <a:off x="16827500" y="4800600"/>
            <a:ext cx="330200" cy="279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131800" y="4927600"/>
            <a:ext cx="3898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부의금을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계좌로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송금하면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,</a:t>
            </a:r>
          </a:p>
          <a:p>
            <a:pPr algn="ctr" lvl="0">
              <a:lnSpc>
                <a:spcPct val="113710"/>
              </a:lnSpc>
            </a:pPr>
            <a:r>
              <a:rPr lang="ko-KR" sz="2200" b="false" i="false" u="none" strike="noStrike">
                <a:solidFill>
                  <a:srgbClr val="303030"/>
                </a:solidFill>
                <a:ea typeface="Pretendard SemiBold"/>
              </a:rPr>
              <a:t>단순한</a:t>
            </a:r>
            <a:r>
              <a:rPr lang="en-US" sz="2200" b="false" i="false" u="none" strike="noStrike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303030"/>
                </a:solidFill>
                <a:ea typeface="Pretendard SemiBold"/>
              </a:rPr>
              <a:t>송금</a:t>
            </a:r>
            <a:r>
              <a:rPr lang="en-US" sz="2200" b="false" i="false" u="none" strike="noStrike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303030"/>
                </a:solidFill>
                <a:ea typeface="Pretendard SemiBold"/>
              </a:rPr>
              <a:t>그</a:t>
            </a:r>
            <a:r>
              <a:rPr lang="en-US" sz="2200" b="false" i="false" u="none" strike="noStrike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303030"/>
                </a:solidFill>
                <a:ea typeface="Pretendard SemiBold"/>
              </a:rPr>
              <a:t>이상이하도</a:t>
            </a:r>
            <a:r>
              <a:rPr lang="en-US" sz="2200" b="false" i="false" u="none" strike="noStrike">
                <a:solidFill>
                  <a:srgbClr val="303030"/>
                </a:solidFill>
                <a:latin typeface="Pretendard SemiBold"/>
              </a:rPr>
              <a:t> </a:t>
            </a:r>
            <a:br>
              <a:rPr lang="en-US" sz="2200" b="false" i="false" u="none" strike="noStrike">
                <a:solidFill>
                  <a:srgbClr val="303030"/>
                </a:solidFill>
                <a:latin typeface="Pretendard SemiBold"/>
              </a:rPr>
            </a:br>
            <a:r>
              <a:rPr lang="ko-KR" sz="2200" b="false" i="false" u="none" strike="noStrike">
                <a:solidFill>
                  <a:srgbClr val="303030"/>
                </a:solidFill>
                <a:ea typeface="Pretendard SemiBold"/>
              </a:rPr>
              <a:t>아니지</a:t>
            </a:r>
            <a:r>
              <a:rPr lang="en-US" sz="2200" b="false" i="false" u="none" strike="noStrike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303030"/>
                </a:solidFill>
                <a:ea typeface="Pretendard SemiBold"/>
              </a:rPr>
              <a:t>않을까</a:t>
            </a:r>
            <a:r>
              <a:rPr lang="en-US" sz="2200" b="false" i="false" u="none" strike="noStrike">
                <a:solidFill>
                  <a:srgbClr val="303030"/>
                </a:solidFill>
                <a:latin typeface="Pretendard SemiBold"/>
              </a:rPr>
              <a:t>?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 rot="0">
            <a:off x="12992100" y="6985000"/>
            <a:ext cx="330200" cy="27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 rot="0">
            <a:off x="16827500" y="6985000"/>
            <a:ext cx="330200" cy="279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131800" y="6985000"/>
            <a:ext cx="3898900" cy="153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3710"/>
              </a:lnSpc>
            </a:pP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직접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만나뵙지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못한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것에</a:t>
            </a:r>
            <a:b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</a:b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미안한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감정을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어떻게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b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</a:b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최소화할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수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303030"/>
                </a:solidFill>
                <a:ea typeface="Pretendard SemiBold"/>
              </a:rPr>
              <a:t>있을까</a:t>
            </a:r>
            <a: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  <a:t>? </a:t>
            </a:r>
            <a:br>
              <a:rPr lang="en-US" sz="2200" b="false" i="false" u="none" strike="noStrike" spc="-100">
                <a:solidFill>
                  <a:srgbClr val="303030"/>
                </a:solidFill>
                <a:latin typeface="Pretendard SemiBold"/>
              </a:rPr>
            </a:br>
          </a:p>
        </p:txBody>
      </p:sp>
      <p:sp>
        <p:nvSpPr>
          <p:cNvPr name="TextBox 23" id="23"/>
          <p:cNvSpPr txBox="true"/>
          <p:nvPr/>
        </p:nvSpPr>
        <p:spPr>
          <a:xfrm rot="0">
            <a:off x="17754600" y="9804400"/>
            <a:ext cx="190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00200" y="304800"/>
            <a:ext cx="76708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역할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분담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" y="177800"/>
            <a:ext cx="4318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 rot="0">
            <a:off x="2476500" y="3289300"/>
            <a:ext cx="6616700" cy="505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3009900"/>
            <a:ext cx="5080000" cy="5080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778500" y="5016500"/>
            <a:ext cx="22098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400" b="false" i="false" u="none" strike="noStrike" spc="100">
                <a:solidFill>
                  <a:srgbClr val="343434"/>
                </a:solidFill>
                <a:ea typeface="Pretendard Medium"/>
              </a:rPr>
              <a:t>김은지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78400" y="6019800"/>
            <a:ext cx="38227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900" b="false" i="false" u="none" strike="noStrike" spc="-100">
                <a:solidFill>
                  <a:srgbClr val="343434"/>
                </a:solidFill>
                <a:latin typeface="Pretendard Light"/>
              </a:rPr>
              <a:t>DESIGN</a:t>
            </a:r>
          </a:p>
          <a:p>
            <a:pPr algn="ctr" lvl="0">
              <a:lnSpc>
                <a:spcPct val="141100"/>
              </a:lnSpc>
            </a:pPr>
            <a:r>
              <a:rPr lang="en-US" sz="1900" b="false" i="false" u="none" strike="noStrike" spc="-100">
                <a:solidFill>
                  <a:srgbClr val="343434"/>
                </a:solidFill>
                <a:latin typeface="Pretendard Light"/>
              </a:rPr>
              <a:t>FRONT-END</a:t>
            </a:r>
          </a:p>
          <a:p>
            <a:pPr algn="ctr" lvl="0">
              <a:lnSpc>
                <a:spcPct val="141100"/>
              </a:lnSpc>
            </a:pPr>
            <a:r>
              <a:rPr lang="en-US" sz="1900" b="false" i="false" u="none" strike="noStrike" spc="-100">
                <a:solidFill>
                  <a:srgbClr val="343434"/>
                </a:solidFill>
                <a:latin typeface="Pretendard Light"/>
              </a:rPr>
              <a:t>BACK-END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 rot="0">
            <a:off x="10299700" y="3289300"/>
            <a:ext cx="6616700" cy="5054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10800" y="3695700"/>
            <a:ext cx="3162300" cy="3708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614400" y="5016500"/>
            <a:ext cx="22098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400" b="false" i="false" u="none" strike="noStrike" spc="100">
                <a:solidFill>
                  <a:srgbClr val="343434"/>
                </a:solidFill>
                <a:ea typeface="Pretendard Medium"/>
              </a:rPr>
              <a:t>최윤녕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5100" y="6019800"/>
            <a:ext cx="38227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900" b="false" i="false" u="none" strike="noStrike" spc="-100">
                <a:solidFill>
                  <a:srgbClr val="343434"/>
                </a:solidFill>
                <a:latin typeface="Pretendard Light"/>
              </a:rPr>
              <a:t>DEEP-LEARNING</a:t>
            </a:r>
          </a:p>
          <a:p>
            <a:pPr algn="ctr" lvl="0">
              <a:lnSpc>
                <a:spcPct val="141100"/>
              </a:lnSpc>
            </a:pPr>
            <a:r>
              <a:rPr lang="en-US" sz="1900" b="false" i="false" u="none" strike="noStrike" spc="-100">
                <a:solidFill>
                  <a:srgbClr val="343434"/>
                </a:solidFill>
                <a:latin typeface="Pretendard Light"/>
              </a:rPr>
              <a:t>FRONT-END (DL </a:t>
            </a:r>
            <a:r>
              <a:rPr lang="ko-KR" sz="1900" b="false" i="false" u="none" strike="noStrike" spc="-100">
                <a:solidFill>
                  <a:srgbClr val="343434"/>
                </a:solidFill>
                <a:ea typeface="Pretendard Light"/>
              </a:rPr>
              <a:t>연동</a:t>
            </a:r>
            <a:r>
              <a:rPr lang="en-US" sz="1900" b="false" i="false" u="none" strike="noStrike" spc="-100">
                <a:solidFill>
                  <a:srgbClr val="343434"/>
                </a:solidFill>
                <a:latin typeface="Pretendard Light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78400" y="4673600"/>
            <a:ext cx="3822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2000" b="true" i="false" u="none" strike="noStrike" spc="-100">
                <a:solidFill>
                  <a:srgbClr val="343434"/>
                </a:solidFill>
                <a:latin typeface="Pretendard Light"/>
              </a:rPr>
              <a:t>TEAM LEADER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54600" y="9804400"/>
            <a:ext cx="190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00200" y="304800"/>
            <a:ext cx="76708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사용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기술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스택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2197100"/>
            <a:ext cx="17449800" cy="7505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5100" y="177800"/>
            <a:ext cx="4318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54600" y="9804400"/>
            <a:ext cx="190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22500" y="2717800"/>
            <a:ext cx="3403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48000" y="2222500"/>
            <a:ext cx="2349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흑백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처리된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영상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0" y="8051800"/>
            <a:ext cx="4864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어플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내에서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촬영을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하면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검정화면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처리가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4460"/>
              </a:lnSpc>
            </a:pP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가능합니다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. 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이후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상주에게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영상을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 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통하여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조문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메시지를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전달합니다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2235200"/>
            <a:ext cx="7239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58100" y="2717800"/>
            <a:ext cx="34036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2222500"/>
            <a:ext cx="3657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AI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기반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유해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언어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감지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3000" y="8013700"/>
            <a:ext cx="4787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조문공간에서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사용자가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남긴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글의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부정적인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내용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(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유해한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언어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)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을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AI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가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자동으로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감지하고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삭제합니다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31100" y="2235200"/>
            <a:ext cx="7239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54900" y="3060700"/>
            <a:ext cx="4533900" cy="4737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68300" y="2705100"/>
            <a:ext cx="34036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881100" y="2197100"/>
            <a:ext cx="3632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부의금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송금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및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봉투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전달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28600" y="7975600"/>
            <a:ext cx="47371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카카오페이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결제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시스템과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연동하여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부의금을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보내면서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부의금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봉투를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전달하여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마음을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6863"/>
                  </a:srgbClr>
                </a:solidFill>
                <a:ea typeface="Pretendard Light"/>
              </a:rPr>
              <a:t>담습니다</a:t>
            </a: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41300" y="2222500"/>
            <a:ext cx="7239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28600" y="3060700"/>
            <a:ext cx="4533900" cy="4737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30400" y="3060700"/>
            <a:ext cx="4533900" cy="4737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0200" y="304800"/>
            <a:ext cx="76708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구현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기능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60600" y="22860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96200" y="2273300"/>
            <a:ext cx="406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81000" y="2273300"/>
            <a:ext cx="406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754600" y="9804400"/>
            <a:ext cx="190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54700" y="1003300"/>
            <a:ext cx="3403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80200" y="482600"/>
            <a:ext cx="2184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흑백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처리된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영상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27700" y="533400"/>
            <a:ext cx="7239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45400" y="5181600"/>
            <a:ext cx="1320800" cy="120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05900" y="3924300"/>
            <a:ext cx="7378700" cy="416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26900" y="3073400"/>
            <a:ext cx="2794000" cy="5016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76500" y="2794000"/>
            <a:ext cx="2743200" cy="558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0200" y="304800"/>
            <a:ext cx="39116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구현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기능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92800" y="5715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01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2565400"/>
            <a:ext cx="2768600" cy="614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552700" y="7645400"/>
            <a:ext cx="279400" cy="1219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533900" y="2565400"/>
            <a:ext cx="2768600" cy="6146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5765800" y="7645400"/>
            <a:ext cx="279400" cy="1219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3594100" y="8077200"/>
            <a:ext cx="1346200" cy="304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20800" y="8953500"/>
            <a:ext cx="6032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촬영하기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버튼을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누르면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영상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촬영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시작</a:t>
            </a:r>
          </a:p>
          <a:p>
            <a:pPr algn="l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녹화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중지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버튼을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누르면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영상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촬영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멈춤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90800" y="8839200"/>
            <a:ext cx="6032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조문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영상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상주에게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전송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58300" y="8356600"/>
            <a:ext cx="60325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흑백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처리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후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자동으로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갤러리에</a:t>
            </a:r>
            <a:r>
              <a:rPr lang="en-US" sz="20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343434"/>
                </a:solidFill>
                <a:ea typeface="Pretendard Light"/>
              </a:rPr>
              <a:t>저장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영상에서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프레임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추출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후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OpenCV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아랫부분만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마스크를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씌워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흑백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처리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모든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프레임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처리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후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영상으로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다시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저장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754600" y="9804400"/>
            <a:ext cx="190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80100" y="1016000"/>
            <a:ext cx="3784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92900" y="508000"/>
            <a:ext cx="3657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AI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기반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유해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언어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감지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53100" y="533400"/>
            <a:ext cx="7239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46400" y="6083300"/>
            <a:ext cx="3759200" cy="392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59700" y="3429000"/>
            <a:ext cx="3759200" cy="392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2044700"/>
            <a:ext cx="3759200" cy="3924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74600" y="6083300"/>
            <a:ext cx="3759200" cy="392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3120000">
            <a:off x="6362700" y="4686300"/>
            <a:ext cx="17526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3660000">
            <a:off x="6134100" y="7112000"/>
            <a:ext cx="21717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3300000">
            <a:off x="11099800" y="4572000"/>
            <a:ext cx="19685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3480000">
            <a:off x="10985500" y="7099300"/>
            <a:ext cx="21971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785600" y="4419600"/>
            <a:ext cx="5588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772900" y="6819900"/>
            <a:ext cx="609600" cy="609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946400" y="2044700"/>
            <a:ext cx="3759200" cy="392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759700" y="7556500"/>
            <a:ext cx="1117600" cy="2451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0200" y="304800"/>
            <a:ext cx="76708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구현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기능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05500" y="571500"/>
            <a:ext cx="406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754600" y="9804400"/>
            <a:ext cx="190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71000" y="7810500"/>
            <a:ext cx="2082800" cy="193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욕설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단어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리스트를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기반으로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사용자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입력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자동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감지하여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41100"/>
              </a:lnSpc>
            </a:pP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부적절한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메시지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게시를</a:t>
            </a:r>
            <a:r>
              <a:rPr lang="en-US" sz="19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343434"/>
                </a:solidFill>
                <a:ea typeface="Pretendard Light"/>
              </a:rPr>
              <a:t>차단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1600200"/>
            <a:ext cx="191008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832600" y="4000500"/>
            <a:ext cx="15189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774700" cy="77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00" y="203200"/>
            <a:ext cx="393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0200" y="304800"/>
            <a:ext cx="4064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구현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기능</a:t>
            </a:r>
            <a:r>
              <a:rPr lang="en-US" sz="5100" b="false" i="false" u="none" strike="noStrike">
                <a:solidFill>
                  <a:srgbClr val="343434"/>
                </a:solidFill>
                <a:latin typeface="Pretendard Medium"/>
              </a:rPr>
              <a:t> </a:t>
            </a:r>
            <a:r>
              <a:rPr lang="ko-KR" sz="5100" b="false" i="false" u="none" strike="noStrike">
                <a:solidFill>
                  <a:srgbClr val="343434"/>
                </a:solidFill>
                <a:ea typeface="Pretendard Medium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92800" y="1003300"/>
            <a:ext cx="40640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18300" y="508000"/>
            <a:ext cx="3632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부의금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송금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및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봉투</a:t>
            </a:r>
            <a:r>
              <a:rPr lang="en-US" sz="2500" b="true" i="false" u="none" strike="noStrike">
                <a:solidFill>
                  <a:srgbClr val="303030"/>
                </a:solidFill>
                <a:latin typeface="Pretendard Medium"/>
              </a:rPr>
              <a:t> </a:t>
            </a:r>
            <a:r>
              <a:rPr lang="ko-KR" sz="2500" b="true" i="false" u="none" strike="noStrike">
                <a:solidFill>
                  <a:srgbClr val="303030"/>
                </a:solidFill>
                <a:ea typeface="Pretendard Medium"/>
              </a:rPr>
              <a:t>전달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65800" y="533400"/>
            <a:ext cx="7239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3073400"/>
            <a:ext cx="2832100" cy="571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76600" y="3073400"/>
            <a:ext cx="2832100" cy="571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92700" y="3048000"/>
            <a:ext cx="2832100" cy="571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93200" y="3048000"/>
            <a:ext cx="2832100" cy="571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31500" y="3073400"/>
            <a:ext cx="2832100" cy="571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782800" y="3035300"/>
            <a:ext cx="2832100" cy="571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68800" y="2603500"/>
            <a:ext cx="118237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368800" y="2578100"/>
            <a:ext cx="114300" cy="114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23600" y="2565400"/>
            <a:ext cx="114300" cy="11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090900" y="2527300"/>
            <a:ext cx="114300" cy="114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918200" y="584200"/>
            <a:ext cx="406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000" b="false" i="false" u="none" strike="noStrike">
                <a:solidFill>
                  <a:srgbClr val="F7F7F7"/>
                </a:solidFill>
                <a:latin typeface="Pretendard Semi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0" y="774700"/>
            <a:ext cx="336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ㅣ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     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카카오페이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결제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API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사용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35300" y="2159000"/>
            <a:ext cx="3733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조문객이</a:t>
            </a:r>
            <a:r>
              <a:rPr lang="en-US" sz="1800" b="tru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부의금</a:t>
            </a:r>
            <a:r>
              <a:rPr lang="en-US" sz="1800" b="tru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송금을</a:t>
            </a:r>
            <a:r>
              <a:rPr lang="en-US" sz="1800" b="tru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하려면</a:t>
            </a:r>
            <a:r>
              <a:rPr lang="en-US" sz="1800" b="true" i="false" u="none" strike="noStrike">
                <a:solidFill>
                  <a:srgbClr val="343434"/>
                </a:solidFill>
                <a:latin typeface="Pretendard Light"/>
              </a:rPr>
              <a:t> QR </a:t>
            </a: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결제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56800" y="2146300"/>
            <a:ext cx="336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카카오페이</a:t>
            </a:r>
            <a:r>
              <a:rPr lang="en-US" sz="1800" b="tru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결제를</a:t>
            </a:r>
            <a:r>
              <a:rPr lang="en-US" sz="1800" b="tru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완료하면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27300" y="2159000"/>
            <a:ext cx="3365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부의금</a:t>
            </a:r>
            <a:r>
              <a:rPr lang="en-US" sz="1800" b="tru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전송</a:t>
            </a:r>
            <a:r>
              <a:rPr lang="en-US" sz="1800" b="tru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true" i="false" u="none" strike="noStrike">
                <a:solidFill>
                  <a:srgbClr val="343434"/>
                </a:solidFill>
                <a:ea typeface="Pretendard Light"/>
              </a:rPr>
              <a:t>완료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6200" y="9232900"/>
            <a:ext cx="8432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사업자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등록이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불가능하여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카카오페이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결제를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연동하는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방식으로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진행</a:t>
            </a:r>
          </a:p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공기계에서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직접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결제를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할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없기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때문에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QR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코드를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띄우고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다른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기기로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결제하는</a:t>
            </a:r>
            <a:r>
              <a:rPr lang="en-US" sz="1800" b="false" i="false" u="none" strike="noStrike">
                <a:solidFill>
                  <a:srgbClr val="34343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343434"/>
                </a:solidFill>
                <a:ea typeface="Pretendard Light"/>
              </a:rPr>
              <a:t>방식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754600" y="9804400"/>
            <a:ext cx="190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460"/>
              </a:lnSpc>
            </a:pPr>
            <a:r>
              <a:rPr lang="en-US" sz="1700" b="false" i="false" u="none" strike="noStrike">
                <a:solidFill>
                  <a:srgbClr val="000000">
                    <a:alpha val="76863"/>
                  </a:srgbClr>
                </a:solidFill>
                <a:latin typeface="Pretendard Light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